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DDDA5-30D8-CB47-ACB7-7E792AB19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879F76-D33F-D548-9089-E752655AA4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5BE57-868F-E940-A0FB-244E7DA26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19E-0625-7E4C-92DE-41A4D97AC5B3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F8DE7-4170-6E43-ADBE-AB5B09A8E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EFF4E-97A5-3142-9F6C-9D7CFFCD2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F6675-DB1B-0240-B632-3BB00C2C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69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BC19B-B4B5-D64C-A853-02A52186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05816B-E6F0-A44A-B10A-AAAB28848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8D95C-C69A-0846-A4EF-9B43ABFDE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19E-0625-7E4C-92DE-41A4D97AC5B3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BB159-48F3-104C-A3BF-D19933C8F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1D41B-5933-1A46-BD56-9A399C4A3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F6675-DB1B-0240-B632-3BB00C2C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83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5345DA-AACB-B14B-913B-8B1B945B76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88C74C-9B03-FF40-B71A-4DC8B0F8B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F21A3-09D1-D04B-B703-F97BCD402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19E-0625-7E4C-92DE-41A4D97AC5B3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A1C25-7DBD-7741-92F4-41213F18A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C85C5-0907-034C-B4EF-88E2366E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F6675-DB1B-0240-B632-3BB00C2C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83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AD0DD-1F64-8C43-87B7-18E01AE2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C3A1F-54E7-7449-B5E5-582E2AA90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246F1-BC39-C745-8038-8CEAD117A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19E-0625-7E4C-92DE-41A4D97AC5B3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A93A4-9D81-DB47-8BD2-EA040E713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61630-410F-3441-BB1C-EF1E465D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F6675-DB1B-0240-B632-3BB00C2C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0C5F4-8EC2-FA48-8136-1816CC15E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E4F78-05B3-574D-9268-44EBE8DF3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33A4B-08BB-CE46-8267-9D8C555DB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19E-0625-7E4C-92DE-41A4D97AC5B3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51CDC-ABE5-454A-AF40-F4ED6666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554DC-8E1F-844C-98EF-97A3DC2DD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F6675-DB1B-0240-B632-3BB00C2C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28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1F6EF-47B6-B44E-A0F9-925EDACBE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73D1D-708E-8B4A-9050-D916AC1E4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33D0B-1F89-CB47-ACDA-07E11AFA0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C9B9F-B1CE-5940-BADA-FA860E757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19E-0625-7E4C-92DE-41A4D97AC5B3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BB7DB-CA56-1A48-BF2F-B223BF688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A16BD-6E79-1B48-BAB1-0E880BFF2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F6675-DB1B-0240-B632-3BB00C2C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69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54BA6-EE1C-0546-B2D3-FF8E729D3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3C0D9-A913-714C-9EF2-158DB4D5A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0C3E0-8B84-154B-8319-DE1696A38D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6498C2-0262-5A4A-86D6-0633750326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3B67B2-D0A8-0A45-B3EF-CD3F317B4E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27766C-A376-924E-AA0A-ABF05B54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19E-0625-7E4C-92DE-41A4D97AC5B3}" type="datetimeFigureOut">
              <a:rPr lang="en-US" smtClean="0"/>
              <a:t>11/9/20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D52B82-CB8A-674F-9EBA-D7349055A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EAEC9-800A-7342-9303-492413DDB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F6675-DB1B-0240-B632-3BB00C2C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85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0B86B-A4D6-5C41-8A85-E552867B0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802833-E20C-8840-A1D0-59809DA2B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19E-0625-7E4C-92DE-41A4D97AC5B3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A7165-639C-D647-A4EE-D40DBD8FF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13B24D-480E-2944-A9FD-B00C3DCD4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F6675-DB1B-0240-B632-3BB00C2C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23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86EAEC-E0CE-4C45-96B7-86C73AC0E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19E-0625-7E4C-92DE-41A4D97AC5B3}" type="datetimeFigureOut">
              <a:rPr lang="en-US" smtClean="0"/>
              <a:t>11/9/20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D814C-39ED-914B-9C35-2B2B2CA97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831BB-47BA-754F-B497-0C5767E30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F6675-DB1B-0240-B632-3BB00C2C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45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CB17D-6D4B-A246-88A8-CF641C44C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F5A4-E6C7-C846-BE29-E4DC1F5A7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FB1085-2482-2E42-9E86-4B1E5640AB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708CD-63C2-1B45-9155-070EFD175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19E-0625-7E4C-92DE-41A4D97AC5B3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2A06E-45F3-3041-9D17-B68BA3DA5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293B0-6945-AC4C-9E6D-4C2990424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F6675-DB1B-0240-B632-3BB00C2C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13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0D951-9313-AE47-91FC-1D33F29DA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921827-3045-FA47-9D12-60BA7CD2B6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9BD5A-05DF-DD4E-8C59-26D558E79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098C18-C5B9-A347-AD66-FC9612AF6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19E-0625-7E4C-92DE-41A4D97AC5B3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7C8136-4A31-6A46-B6C2-AD7C9B41D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A7CF8-926C-4E4B-BB7A-FABC493A6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F6675-DB1B-0240-B632-3BB00C2C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8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BD98EC-55A3-744F-AD76-57A501082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0B24B-1CE2-4D4F-B643-6C398ED57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290D3-3E72-F24C-98F3-03B7F229F2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BD19E-0625-7E4C-92DE-41A4D97AC5B3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7A4D9-7BF4-C840-BF01-E8F852E20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7BA49-2F9F-5B41-BB89-01E1C99E0E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F6675-DB1B-0240-B632-3BB00C2C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9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18" Type="http://schemas.openxmlformats.org/officeDocument/2006/relationships/image" Target="../media/image1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17" Type="http://schemas.openxmlformats.org/officeDocument/2006/relationships/image" Target="../media/image16.tiff"/><Relationship Id="rId2" Type="http://schemas.openxmlformats.org/officeDocument/2006/relationships/image" Target="../media/image1.tiff"/><Relationship Id="rId16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5" Type="http://schemas.openxmlformats.org/officeDocument/2006/relationships/image" Target="../media/image14.tiff"/><Relationship Id="rId10" Type="http://schemas.openxmlformats.org/officeDocument/2006/relationships/image" Target="../media/image9.tiff"/><Relationship Id="rId19" Type="http://schemas.openxmlformats.org/officeDocument/2006/relationships/image" Target="../media/image18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Relationship Id="rId14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13" Type="http://schemas.openxmlformats.org/officeDocument/2006/relationships/image" Target="../media/image30.tiff"/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12" Type="http://schemas.openxmlformats.org/officeDocument/2006/relationships/image" Target="../media/image29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11" Type="http://schemas.openxmlformats.org/officeDocument/2006/relationships/image" Target="../media/image28.tiff"/><Relationship Id="rId5" Type="http://schemas.openxmlformats.org/officeDocument/2006/relationships/image" Target="../media/image22.tiff"/><Relationship Id="rId10" Type="http://schemas.openxmlformats.org/officeDocument/2006/relationships/image" Target="../media/image27.tiff"/><Relationship Id="rId4" Type="http://schemas.openxmlformats.org/officeDocument/2006/relationships/image" Target="../media/image21.tiff"/><Relationship Id="rId9" Type="http://schemas.openxmlformats.org/officeDocument/2006/relationships/image" Target="../media/image2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9B56A2-E0EA-4042-8929-ED7AA6198907}"/>
              </a:ext>
            </a:extLst>
          </p:cNvPr>
          <p:cNvSpPr/>
          <p:nvPr/>
        </p:nvSpPr>
        <p:spPr>
          <a:xfrm>
            <a:off x="428246" y="603876"/>
            <a:ext cx="1845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effectLst/>
                <a:latin typeface="Helvetica" pitchFamily="2" charset="0"/>
              </a:rPr>
              <a:t>lambdaBias</a:t>
            </a:r>
            <a:r>
              <a:rPr lang="en-US" dirty="0">
                <a:effectLst/>
                <a:latin typeface="Helvetica" pitchFamily="2" charset="0"/>
              </a:rPr>
              <a:t>=0.1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7AD5F0-D8F7-FE4A-B842-9E6D36F4F638}"/>
              </a:ext>
            </a:extLst>
          </p:cNvPr>
          <p:cNvSpPr/>
          <p:nvPr/>
        </p:nvSpPr>
        <p:spPr>
          <a:xfrm>
            <a:off x="428246" y="1117583"/>
            <a:ext cx="2217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effectLst/>
                <a:latin typeface="Helvetica" pitchFamily="2" charset="0"/>
              </a:rPr>
              <a:t>subsampleFrac</a:t>
            </a:r>
            <a:r>
              <a:rPr lang="en-US" dirty="0">
                <a:effectLst/>
                <a:latin typeface="Helvetica" pitchFamily="2" charset="0"/>
              </a:rPr>
              <a:t>=0.9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B2898-1B93-884F-A185-08F0AAD8F508}"/>
              </a:ext>
            </a:extLst>
          </p:cNvPr>
          <p:cNvSpPr/>
          <p:nvPr/>
        </p:nvSpPr>
        <p:spPr>
          <a:xfrm>
            <a:off x="428246" y="1631290"/>
            <a:ext cx="2730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effectLst/>
                <a:latin typeface="Helvetica" pitchFamily="2" charset="0"/>
              </a:rPr>
              <a:t>meanEdgesPerGene</a:t>
            </a:r>
            <a:r>
              <a:rPr lang="en-US" dirty="0">
                <a:effectLst/>
                <a:latin typeface="Helvetica" pitchFamily="2" charset="0"/>
              </a:rPr>
              <a:t>=10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CE2F25-5D7B-0347-8327-D1A5BB46CD36}"/>
              </a:ext>
            </a:extLst>
          </p:cNvPr>
          <p:cNvSpPr/>
          <p:nvPr/>
        </p:nvSpPr>
        <p:spPr>
          <a:xfrm>
            <a:off x="428246" y="2144997"/>
            <a:ext cx="3050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effectLst/>
                <a:latin typeface="Helvetica" pitchFamily="2" charset="0"/>
              </a:rPr>
              <a:t>lambdaBiases</a:t>
            </a:r>
            <a:r>
              <a:rPr lang="en-US" dirty="0">
                <a:effectLst/>
                <a:latin typeface="Helvetica" pitchFamily="2" charset="0"/>
              </a:rPr>
              <a:t> = [1 .5 .25 .1]</a:t>
            </a:r>
          </a:p>
        </p:txBody>
      </p:sp>
    </p:spTree>
    <p:extLst>
      <p:ext uri="{BB962C8B-B14F-4D97-AF65-F5344CB8AC3E}">
        <p14:creationId xmlns:p14="http://schemas.microsoft.com/office/powerpoint/2010/main" val="3606762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E4363354-0D84-AD4A-9E83-C6AADB31E464}"/>
              </a:ext>
            </a:extLst>
          </p:cNvPr>
          <p:cNvSpPr txBox="1"/>
          <p:nvPr/>
        </p:nvSpPr>
        <p:spPr>
          <a:xfrm>
            <a:off x="2766879" y="0"/>
            <a:ext cx="52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TFA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1E9036-DC20-B044-BEC9-B5CAA8C0716E}"/>
              </a:ext>
            </a:extLst>
          </p:cNvPr>
          <p:cNvSpPr txBox="1"/>
          <p:nvPr/>
        </p:nvSpPr>
        <p:spPr>
          <a:xfrm>
            <a:off x="8856226" y="-50838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mRNA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1823C8C-81D7-1E4C-A1C2-B87CE603541B}"/>
              </a:ext>
            </a:extLst>
          </p:cNvPr>
          <p:cNvGrpSpPr/>
          <p:nvPr/>
        </p:nvGrpSpPr>
        <p:grpSpPr>
          <a:xfrm>
            <a:off x="645" y="318494"/>
            <a:ext cx="11830421" cy="1670592"/>
            <a:chOff x="645" y="293102"/>
            <a:chExt cx="11830421" cy="16705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086CA06-7B32-1546-9FAE-8175CAE2D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596" y="299281"/>
              <a:ext cx="1785217" cy="166441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2FB5B8D-9C89-9F47-9323-EA29FF6A7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5596" y="299280"/>
              <a:ext cx="1762542" cy="166441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470649-2B49-4643-AF6B-42B038302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18138" y="299281"/>
              <a:ext cx="1798949" cy="16644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638AF1-EC17-8F45-AD99-60DED8717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4813" y="299281"/>
              <a:ext cx="1778936" cy="16644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07102A3-41AA-9846-9510-688648613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23749" y="299281"/>
              <a:ext cx="1771301" cy="166441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37FB3F-A6BB-DE43-A5ED-6AEB892A3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17087" y="299279"/>
              <a:ext cx="1813979" cy="166441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0344A46-0C7C-1D46-849C-682B2C9393DB}"/>
                </a:ext>
              </a:extLst>
            </p:cNvPr>
            <p:cNvSpPr txBox="1"/>
            <p:nvPr/>
          </p:nvSpPr>
          <p:spPr>
            <a:xfrm>
              <a:off x="645" y="293102"/>
              <a:ext cx="3882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0-8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2B5EF4A-C708-9447-B3CC-D166FB043009}"/>
              </a:ext>
            </a:extLst>
          </p:cNvPr>
          <p:cNvGrpSpPr/>
          <p:nvPr/>
        </p:nvGrpSpPr>
        <p:grpSpPr>
          <a:xfrm>
            <a:off x="0" y="2338933"/>
            <a:ext cx="11839419" cy="1676771"/>
            <a:chOff x="-8353" y="2927095"/>
            <a:chExt cx="11839419" cy="167677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8B137C1-874B-3441-906E-2A069A82A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9597" y="2933274"/>
              <a:ext cx="1779200" cy="166441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5C0ED9-F57B-4C4C-B122-F689E6E66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55596" y="2928669"/>
              <a:ext cx="1779199" cy="166441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515BB0-1B2C-2D48-AE86-AB9F238A0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38797" y="2928669"/>
              <a:ext cx="1778936" cy="167519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80682F-E03F-FC46-AA6D-A1B9A799B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56270" y="2947880"/>
              <a:ext cx="1778936" cy="165598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D0FB7B-8257-5845-B3A7-6660997BD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23749" y="2947880"/>
              <a:ext cx="1770335" cy="165256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0659D09-2AF6-7543-BC4C-86477F7CB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056681" y="2947880"/>
              <a:ext cx="1774385" cy="164520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212C6F-E48C-804A-BADF-50465D9F1DBA}"/>
                </a:ext>
              </a:extLst>
            </p:cNvPr>
            <p:cNvSpPr txBox="1"/>
            <p:nvPr/>
          </p:nvSpPr>
          <p:spPr>
            <a:xfrm>
              <a:off x="-8353" y="2927095"/>
              <a:ext cx="5453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100-8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A4501C0-7D58-D64F-800A-A20CB2BDFEEE}"/>
              </a:ext>
            </a:extLst>
          </p:cNvPr>
          <p:cNvGrpSpPr/>
          <p:nvPr/>
        </p:nvGrpSpPr>
        <p:grpSpPr>
          <a:xfrm>
            <a:off x="0" y="4316157"/>
            <a:ext cx="11836711" cy="1670592"/>
            <a:chOff x="-8353" y="4586901"/>
            <a:chExt cx="11836711" cy="167059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4CF602-B4FD-6344-816D-10415CFC4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70838" y="4593080"/>
              <a:ext cx="1767959" cy="166441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85831EA-656B-734B-8642-84F8EE867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455596" y="4593081"/>
              <a:ext cx="1798949" cy="166441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26A4440-C2B2-F142-8C94-261BE5D03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138797" y="4593080"/>
              <a:ext cx="1783299" cy="166441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6190FB2-4CF7-5E49-A620-9B3878075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54545" y="4593081"/>
              <a:ext cx="1774864" cy="166441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DB262D0-CB80-4E49-9B23-445D27E6D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922096" y="4593080"/>
              <a:ext cx="1767482" cy="1664411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165DBD4-53E2-7E48-9647-ED9AD2E19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032953" y="4593081"/>
              <a:ext cx="1795405" cy="166441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21F006-3DCA-F342-AA0C-2699F967F459}"/>
                </a:ext>
              </a:extLst>
            </p:cNvPr>
            <p:cNvSpPr txBox="1"/>
            <p:nvPr/>
          </p:nvSpPr>
          <p:spPr>
            <a:xfrm>
              <a:off x="-8353" y="4586901"/>
              <a:ext cx="6238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100-24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EDBDE5E-F9F7-5B41-A9A6-47FFABC2BF40}"/>
              </a:ext>
            </a:extLst>
          </p:cNvPr>
          <p:cNvSpPr txBox="1"/>
          <p:nvPr/>
        </p:nvSpPr>
        <p:spPr>
          <a:xfrm>
            <a:off x="0" y="1989083"/>
            <a:ext cx="5836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Other no-induction do not have prediction on both TFA and mRNA?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19261F-DACA-7D40-8F04-2DD0C8FECA02}"/>
              </a:ext>
            </a:extLst>
          </p:cNvPr>
          <p:cNvSpPr txBox="1"/>
          <p:nvPr/>
        </p:nvSpPr>
        <p:spPr>
          <a:xfrm>
            <a:off x="-1" y="6084731"/>
            <a:ext cx="33853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No average gene R2?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mRNA is always better than TFA?</a:t>
            </a:r>
          </a:p>
          <a:p>
            <a:r>
              <a:rPr lang="en-US" sz="1600" dirty="0">
                <a:solidFill>
                  <a:srgbClr val="FF0000"/>
                </a:solidFill>
              </a:rPr>
              <a:t>Decreased R2 after 10-12 gene in TFA?</a:t>
            </a:r>
          </a:p>
        </p:txBody>
      </p:sp>
    </p:spTree>
    <p:extLst>
      <p:ext uri="{BB962C8B-B14F-4D97-AF65-F5344CB8AC3E}">
        <p14:creationId xmlns:p14="http://schemas.microsoft.com/office/powerpoint/2010/main" val="520225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F6F679B-D740-244F-8502-32A025164EE1}"/>
              </a:ext>
            </a:extLst>
          </p:cNvPr>
          <p:cNvSpPr txBox="1"/>
          <p:nvPr/>
        </p:nvSpPr>
        <p:spPr>
          <a:xfrm>
            <a:off x="2766879" y="0"/>
            <a:ext cx="52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TFA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1944C3-98ED-DB4A-BE24-BB52AB45622C}"/>
              </a:ext>
            </a:extLst>
          </p:cNvPr>
          <p:cNvSpPr txBox="1"/>
          <p:nvPr/>
        </p:nvSpPr>
        <p:spPr>
          <a:xfrm>
            <a:off x="8856226" y="-50838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mRNA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F7882D-2B4C-0047-8119-46D8FF193953}"/>
              </a:ext>
            </a:extLst>
          </p:cNvPr>
          <p:cNvGrpSpPr/>
          <p:nvPr/>
        </p:nvGrpSpPr>
        <p:grpSpPr>
          <a:xfrm>
            <a:off x="-8353" y="369332"/>
            <a:ext cx="11885169" cy="1664413"/>
            <a:chOff x="-8353" y="913359"/>
            <a:chExt cx="11885169" cy="16644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B4E3EA-AF29-004B-B62F-29D3EB08F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240" y="913359"/>
              <a:ext cx="1790389" cy="166441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AC12F89-E195-5A4B-A8CC-5C9254F3B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7240" y="913359"/>
              <a:ext cx="1779729" cy="166441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73F2351-9A2F-2A42-A71B-3F905B930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1629" y="913359"/>
              <a:ext cx="1767013" cy="166441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FAB8F48-BF43-E640-B9B3-69C33F62C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5441" y="913359"/>
              <a:ext cx="1786571" cy="166441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F25F93B-EA15-074C-8F42-06B239F4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78642" y="913359"/>
              <a:ext cx="1771793" cy="166441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DF15AD0-A249-1B42-A371-2D5B4F0DA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82012" y="913359"/>
              <a:ext cx="1794804" cy="166441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CAC7328-E78D-7347-81F0-2FD6A325DE01}"/>
                </a:ext>
              </a:extLst>
            </p:cNvPr>
            <p:cNvSpPr txBox="1"/>
            <p:nvPr/>
          </p:nvSpPr>
          <p:spPr>
            <a:xfrm>
              <a:off x="-8353" y="913360"/>
              <a:ext cx="6238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100-48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7A0CC83-B99A-CA4A-BA90-1B9A740CD47F}"/>
              </a:ext>
            </a:extLst>
          </p:cNvPr>
          <p:cNvGrpSpPr/>
          <p:nvPr/>
        </p:nvGrpSpPr>
        <p:grpSpPr>
          <a:xfrm>
            <a:off x="-8354" y="2084582"/>
            <a:ext cx="11892815" cy="1664413"/>
            <a:chOff x="-8354" y="3132979"/>
            <a:chExt cx="11892815" cy="166441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8055F94-9E5D-7C45-B49D-F0FCA5747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1240" y="3132980"/>
              <a:ext cx="1795105" cy="166441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BA95985-A544-1A4C-8E32-2C204B24E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17240" y="3132980"/>
              <a:ext cx="1771547" cy="166441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EAF6267-7DD6-C446-ACEC-04DA53829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18283" y="3132979"/>
              <a:ext cx="1767958" cy="166441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D7DD2F6-BE31-974A-B4C8-29E503D98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95441" y="3132979"/>
              <a:ext cx="1810819" cy="166441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C8CED58-4949-F148-A27B-75D3023B0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83358" y="3132979"/>
              <a:ext cx="1783849" cy="1664412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A76AFE2-8145-6643-AB6D-E3ADD970C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116978" y="3132979"/>
              <a:ext cx="1767483" cy="166441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4C62B1-AB50-8745-A66B-0EF39C541CF4}"/>
                </a:ext>
              </a:extLst>
            </p:cNvPr>
            <p:cNvSpPr txBox="1"/>
            <p:nvPr/>
          </p:nvSpPr>
          <p:spPr>
            <a:xfrm>
              <a:off x="-8354" y="3132979"/>
              <a:ext cx="6238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100-72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C7E8982-05BF-DA45-8E5C-D9B61E8FA970}"/>
              </a:ext>
            </a:extLst>
          </p:cNvPr>
          <p:cNvSpPr txBox="1"/>
          <p:nvPr/>
        </p:nvSpPr>
        <p:spPr>
          <a:xfrm>
            <a:off x="-1" y="3799831"/>
            <a:ext cx="4824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Way to show/calculate </a:t>
            </a:r>
            <a:r>
              <a:rPr lang="en-US" sz="1600" dirty="0" err="1">
                <a:solidFill>
                  <a:srgbClr val="FF0000"/>
                </a:solidFill>
              </a:rPr>
              <a:t>maxCombine</a:t>
            </a:r>
            <a:r>
              <a:rPr lang="en-US" sz="1600" dirty="0">
                <a:solidFill>
                  <a:srgbClr val="FF0000"/>
                </a:solidFill>
              </a:rPr>
              <a:t> entry (TFA/mRNA)?</a:t>
            </a:r>
          </a:p>
        </p:txBody>
      </p:sp>
    </p:spTree>
    <p:extLst>
      <p:ext uri="{BB962C8B-B14F-4D97-AF65-F5344CB8AC3E}">
        <p14:creationId xmlns:p14="http://schemas.microsoft.com/office/powerpoint/2010/main" val="1644028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A144D9-6673-C048-B7C9-D87E556B4333}"/>
              </a:ext>
            </a:extLst>
          </p:cNvPr>
          <p:cNvSpPr txBox="1"/>
          <p:nvPr/>
        </p:nvSpPr>
        <p:spPr>
          <a:xfrm>
            <a:off x="0" y="0"/>
            <a:ext cx="71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5F8508-272D-0C4A-8D39-7F684864D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23" y="369332"/>
            <a:ext cx="2418639" cy="2317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621BA3-5B47-1444-8770-F5161D770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885" y="369332"/>
            <a:ext cx="2441054" cy="2317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798A7F-71D6-7D42-A78B-C44908ED3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062" y="369332"/>
            <a:ext cx="2463362" cy="2317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8E39F9-C840-904A-A88C-E587EE22F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547" y="369332"/>
            <a:ext cx="2454272" cy="23176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A12E7B-D79D-474A-A3A6-F4703FAA0740}"/>
              </a:ext>
            </a:extLst>
          </p:cNvPr>
          <p:cNvSpPr txBox="1"/>
          <p:nvPr/>
        </p:nvSpPr>
        <p:spPr>
          <a:xfrm>
            <a:off x="356123" y="2687011"/>
            <a:ext cx="8613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Same –</a:t>
            </a:r>
            <a:r>
              <a:rPr lang="en-US" sz="1600" dirty="0" err="1">
                <a:solidFill>
                  <a:srgbClr val="FF0000"/>
                </a:solidFill>
              </a:rPr>
              <a:t>logP</a:t>
            </a:r>
            <a:r>
              <a:rPr lang="en-US" sz="1600" dirty="0">
                <a:solidFill>
                  <a:srgbClr val="FF0000"/>
                </a:solidFill>
              </a:rPr>
              <a:t> cutoff?</a:t>
            </a:r>
          </a:p>
          <a:p>
            <a:r>
              <a:rPr lang="en-US" sz="1600" dirty="0">
                <a:solidFill>
                  <a:srgbClr val="FF0000"/>
                </a:solidFill>
              </a:rPr>
              <a:t>_</a:t>
            </a:r>
            <a:r>
              <a:rPr lang="en-US" sz="1600" dirty="0" err="1">
                <a:solidFill>
                  <a:srgbClr val="FF0000"/>
                </a:solidFill>
              </a:rPr>
              <a:t>sp.tsv</a:t>
            </a:r>
            <a:r>
              <a:rPr lang="en-US" sz="1600" dirty="0">
                <a:solidFill>
                  <a:srgbClr val="FF0000"/>
                </a:solidFill>
              </a:rPr>
              <a:t> for core analysis/visualization? Make from “_</a:t>
            </a:r>
            <a:r>
              <a:rPr lang="en-US" sz="1600" dirty="0" err="1">
                <a:solidFill>
                  <a:srgbClr val="FF0000"/>
                </a:solidFill>
              </a:rPr>
              <a:t>praw_minset</a:t>
            </a:r>
            <a:r>
              <a:rPr lang="en-US" sz="1600" dirty="0">
                <a:solidFill>
                  <a:srgbClr val="FF0000"/>
                </a:solidFill>
              </a:rPr>
              <a:t>” or “_fdr100_up/</a:t>
            </a:r>
            <a:r>
              <a:rPr lang="en-US" sz="1600" dirty="0" err="1">
                <a:solidFill>
                  <a:srgbClr val="FF0000"/>
                </a:solidFill>
              </a:rPr>
              <a:t>down_ovGenes</a:t>
            </a:r>
            <a:r>
              <a:rPr lang="en-US" sz="1600" dirty="0">
                <a:solidFill>
                  <a:srgbClr val="FF0000"/>
                </a:solidFill>
              </a:rPr>
              <a:t>”?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52468B-C404-9A49-AE97-8612B494AE54}"/>
              </a:ext>
            </a:extLst>
          </p:cNvPr>
          <p:cNvSpPr txBox="1"/>
          <p:nvPr/>
        </p:nvSpPr>
        <p:spPr>
          <a:xfrm>
            <a:off x="0" y="3271785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Tf_modules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FDBA2A-BDAA-7B41-8936-7A51736BEA96}"/>
              </a:ext>
            </a:extLst>
          </p:cNvPr>
          <p:cNvSpPr txBox="1"/>
          <p:nvPr/>
        </p:nvSpPr>
        <p:spPr>
          <a:xfrm>
            <a:off x="3577530" y="3581396"/>
            <a:ext cx="79515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Timepoint/condition specific or overall modules? Core network to feed for specific condition?</a:t>
            </a:r>
          </a:p>
          <a:p>
            <a:r>
              <a:rPr lang="en-US" sz="1600" dirty="0">
                <a:solidFill>
                  <a:srgbClr val="FF0000"/>
                </a:solidFill>
              </a:rPr>
              <a:t>Similar module heatmap with slight difference on edge core for different condition?</a:t>
            </a:r>
          </a:p>
          <a:p>
            <a:r>
              <a:rPr lang="en-US" sz="1600" dirty="0">
                <a:solidFill>
                  <a:srgbClr val="FF0000"/>
                </a:solidFill>
              </a:rPr>
              <a:t>How the </a:t>
            </a:r>
            <a:r>
              <a:rPr lang="en-US" sz="1600" dirty="0" err="1">
                <a:solidFill>
                  <a:srgbClr val="FF0000"/>
                </a:solidFill>
              </a:rPr>
              <a:t>topN</a:t>
            </a:r>
            <a:r>
              <a:rPr lang="en-US" sz="1600" dirty="0">
                <a:solidFill>
                  <a:srgbClr val="FF0000"/>
                </a:solidFill>
              </a:rPr>
              <a:t> clustered are ranked? Overlap of downstream targets?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E07115-48BD-DF4A-AB79-1C8A1AB4D2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586215"/>
            <a:ext cx="3489435" cy="327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08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672C3-4A66-CC4F-93FA-24446E380355}"/>
              </a:ext>
            </a:extLst>
          </p:cNvPr>
          <p:cNvSpPr txBox="1"/>
          <p:nvPr/>
        </p:nvSpPr>
        <p:spPr>
          <a:xfrm>
            <a:off x="0" y="0"/>
            <a:ext cx="31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visGSEAenrich_heatmaps_comb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AA7EE-1A1F-F040-A74C-E3CE6024CA5C}"/>
              </a:ext>
            </a:extLst>
          </p:cNvPr>
          <p:cNvSpPr txBox="1"/>
          <p:nvPr/>
        </p:nvSpPr>
        <p:spPr>
          <a:xfrm>
            <a:off x="0" y="369332"/>
            <a:ext cx="1074807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Timepoint/condition specific or overall </a:t>
            </a:r>
            <a:r>
              <a:rPr lang="en-US" sz="1600" dirty="0" err="1">
                <a:solidFill>
                  <a:srgbClr val="FF0000"/>
                </a:solidFill>
              </a:rPr>
              <a:t>visGSEAenrich</a:t>
            </a:r>
            <a:r>
              <a:rPr lang="en-US" sz="1600" dirty="0">
                <a:solidFill>
                  <a:srgbClr val="FF0000"/>
                </a:solidFill>
              </a:rPr>
              <a:t>? Core network to feed for specific condition? list to limit TFs in heatmap?</a:t>
            </a:r>
          </a:p>
          <a:p>
            <a:r>
              <a:rPr lang="en-US" sz="1600" dirty="0" err="1">
                <a:solidFill>
                  <a:srgbClr val="FF0000"/>
                </a:solidFill>
              </a:rPr>
              <a:t>GENESETplaceholder</a:t>
            </a:r>
            <a:r>
              <a:rPr lang="en-US" sz="1600" dirty="0">
                <a:solidFill>
                  <a:srgbClr val="FF0000"/>
                </a:solidFill>
              </a:rPr>
              <a:t> should be replaced with specific dataset?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Only works on </a:t>
            </a:r>
            <a:r>
              <a:rPr lang="en-US" sz="1600" dirty="0" err="1">
                <a:solidFill>
                  <a:srgbClr val="FF0000"/>
                </a:solidFill>
              </a:rPr>
              <a:t>Signatures_MSigDB</a:t>
            </a:r>
            <a:r>
              <a:rPr lang="en-US" sz="1600" dirty="0">
                <a:solidFill>
                  <a:srgbClr val="FF0000"/>
                </a:solidFill>
              </a:rPr>
              <a:t>, else: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Error using linkage (line 146) You have to have at least one distance (two observations) to do a linkage.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Error in </a:t>
            </a:r>
            <a:r>
              <a:rPr lang="en-US" sz="1600" dirty="0" err="1">
                <a:solidFill>
                  <a:srgbClr val="FF0000"/>
                </a:solidFill>
              </a:rPr>
              <a:t>visGSEAenrich_heatmaps_comb</a:t>
            </a:r>
            <a:r>
              <a:rPr lang="en-US" sz="1600" dirty="0">
                <a:solidFill>
                  <a:srgbClr val="FF0000"/>
                </a:solidFill>
              </a:rPr>
              <a:t> (line 195) link = linkage(</a:t>
            </a:r>
            <a:r>
              <a:rPr lang="en-US" sz="1600" dirty="0" err="1">
                <a:solidFill>
                  <a:srgbClr val="FF0000"/>
                </a:solidFill>
              </a:rPr>
              <a:t>pdis</a:t>
            </a:r>
            <a:r>
              <a:rPr lang="en-US" sz="1600" dirty="0">
                <a:solidFill>
                  <a:srgbClr val="FF0000"/>
                </a:solidFill>
              </a:rPr>
              <a:t>,'ward');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How to construct/download other enrichment dataset?</a:t>
            </a:r>
          </a:p>
        </p:txBody>
      </p:sp>
    </p:spTree>
    <p:extLst>
      <p:ext uri="{BB962C8B-B14F-4D97-AF65-F5344CB8AC3E}">
        <p14:creationId xmlns:p14="http://schemas.microsoft.com/office/powerpoint/2010/main" val="758750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247</Words>
  <Application>Microsoft Macintosh PowerPoint</Application>
  <PresentationFormat>Widescreen</PresentationFormat>
  <Paragraphs>34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Zhang, Xinghao</dc:creator>
  <cp:lastModifiedBy>Zhang, Xinghao</cp:lastModifiedBy>
  <cp:revision>11</cp:revision>
  <dcterms:created xsi:type="dcterms:W3CDTF">2020-11-09T15:00:31Z</dcterms:created>
  <dcterms:modified xsi:type="dcterms:W3CDTF">2020-11-09T16:55:35Z</dcterms:modified>
</cp:coreProperties>
</file>